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33B0EA-978F-4502-A86B-722884693AC1}">
  <a:tblStyle styleId="{3833B0EA-978F-4502-A86B-722884693A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9b2c600d4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9b2c600d4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9b616c49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9b616c49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64a1c874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64a1c874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Duplicate values </a:t>
            </a:r>
            <a:endParaRPr/>
          </a:p>
          <a:p>
            <a:pPr indent="-298450" lvl="0" marL="457200" rtl="0" algn="l">
              <a:spcBef>
                <a:spcPts val="0"/>
              </a:spcBef>
              <a:spcAft>
                <a:spcPts val="0"/>
              </a:spcAft>
              <a:buSzPts val="1100"/>
              <a:buChar char="-"/>
            </a:pPr>
            <a:r>
              <a:rPr lang="en"/>
              <a:t>Missing values or inappropriate values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64a1c874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64a1c874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Using corelation heatmap </a:t>
            </a:r>
            <a:endParaRPr/>
          </a:p>
          <a:p>
            <a:pPr indent="-298450" lvl="0" marL="457200" rtl="0" algn="l">
              <a:spcBef>
                <a:spcPts val="0"/>
              </a:spcBef>
              <a:spcAft>
                <a:spcPts val="0"/>
              </a:spcAft>
              <a:buSzPts val="1100"/>
              <a:buChar char="-"/>
            </a:pPr>
            <a:r>
              <a:rPr lang="en"/>
              <a:t>Using mutual information </a:t>
            </a:r>
            <a:endParaRPr/>
          </a:p>
          <a:p>
            <a:pPr indent="-298450" lvl="0" marL="457200" rtl="0" algn="l">
              <a:spcBef>
                <a:spcPts val="0"/>
              </a:spcBef>
              <a:spcAft>
                <a:spcPts val="0"/>
              </a:spcAft>
              <a:buSzPts val="1100"/>
              <a:buChar char="-"/>
            </a:pPr>
            <a:r>
              <a:rPr lang="en"/>
              <a:t>PCA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64a1c874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64a1c874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64a1c874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64a1c874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64a1c874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64a1c874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9b616c68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9b616c68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64a1c87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64a1c87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Why it is important to detect phishing website </a:t>
            </a:r>
            <a:endParaRPr/>
          </a:p>
          <a:p>
            <a:pPr indent="-298450" lvl="0" marL="457200" rtl="0" algn="l">
              <a:spcBef>
                <a:spcPts val="0"/>
              </a:spcBef>
              <a:spcAft>
                <a:spcPts val="0"/>
              </a:spcAft>
              <a:buSzPts val="1100"/>
              <a:buChar char="-"/>
            </a:pPr>
            <a:r>
              <a:rPr lang="en"/>
              <a:t>How to identify the </a:t>
            </a:r>
            <a:r>
              <a:rPr lang="en"/>
              <a:t>phishing</a:t>
            </a:r>
            <a:r>
              <a:rPr lang="en"/>
              <a:t> website using URL. </a:t>
            </a:r>
            <a:endParaRPr/>
          </a:p>
          <a:p>
            <a:pPr indent="-298450" lvl="0" marL="457200" rtl="0" algn="l">
              <a:spcBef>
                <a:spcPts val="0"/>
              </a:spcBef>
              <a:spcAft>
                <a:spcPts val="0"/>
              </a:spcAft>
              <a:buSzPts val="1100"/>
              <a:buChar char="-"/>
            </a:pPr>
            <a:r>
              <a:rPr lang="en"/>
              <a:t>Subdivision of the URL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9b2c600d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9b2c600d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64a1c87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64a1c87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Source of the Data </a:t>
            </a:r>
            <a:endParaRPr/>
          </a:p>
          <a:p>
            <a:pPr indent="-298450" lvl="0" marL="457200" rtl="0" algn="l">
              <a:spcBef>
                <a:spcPts val="0"/>
              </a:spcBef>
              <a:spcAft>
                <a:spcPts val="0"/>
              </a:spcAft>
              <a:buSzPts val="1100"/>
              <a:buChar char="-"/>
            </a:pPr>
            <a:r>
              <a:rPr lang="en"/>
              <a:t>NUmber of features (NUmeric and categorical)</a:t>
            </a:r>
            <a:endParaRPr/>
          </a:p>
          <a:p>
            <a:pPr indent="-298450" lvl="0" marL="457200" rtl="0" algn="l">
              <a:spcBef>
                <a:spcPts val="0"/>
              </a:spcBef>
              <a:spcAft>
                <a:spcPts val="0"/>
              </a:spcAft>
              <a:buSzPts val="1100"/>
              <a:buChar char="-"/>
            </a:pPr>
            <a:r>
              <a:rPr lang="en"/>
              <a:t>Distribute the features in to the categories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9b2c600d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9b2c600d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9b2c600d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9b2c600d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64a1c874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64a1c87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64a1c874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64a1c87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9b616c49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9b616c49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24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Phishing Website Detection using ML</a:t>
            </a:r>
            <a:endParaRPr/>
          </a:p>
        </p:txBody>
      </p:sp>
      <p:sp>
        <p:nvSpPr>
          <p:cNvPr id="87" name="Google Shape;87;p13"/>
          <p:cNvSpPr txBox="1"/>
          <p:nvPr>
            <p:ph idx="1" type="subTitle"/>
          </p:nvPr>
        </p:nvSpPr>
        <p:spPr>
          <a:xfrm>
            <a:off x="729625" y="2907875"/>
            <a:ext cx="2522100" cy="203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Vishwa Shah</a:t>
            </a:r>
            <a:endParaRPr sz="2100"/>
          </a:p>
          <a:p>
            <a:pPr indent="0" lvl="0" marL="0" rtl="0" algn="l">
              <a:spcBef>
                <a:spcPts val="0"/>
              </a:spcBef>
              <a:spcAft>
                <a:spcPts val="0"/>
              </a:spcAft>
              <a:buNone/>
            </a:pPr>
            <a:r>
              <a:rPr lang="en" sz="2100"/>
              <a:t>Urja Naik</a:t>
            </a:r>
            <a:endParaRPr sz="2100"/>
          </a:p>
          <a:p>
            <a:pPr indent="0" lvl="0" marL="0" rtl="0" algn="l">
              <a:spcBef>
                <a:spcPts val="0"/>
              </a:spcBef>
              <a:spcAft>
                <a:spcPts val="0"/>
              </a:spcAft>
              <a:buNone/>
            </a:pPr>
            <a:r>
              <a:rPr lang="en" sz="2100"/>
              <a:t>Shilpi Soni</a:t>
            </a:r>
            <a:endParaRPr sz="2100"/>
          </a:p>
          <a:p>
            <a:pPr indent="0" lvl="0" marL="0" rtl="0" algn="l">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3783350" y="2411925"/>
            <a:ext cx="5159150" cy="2450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9450" y="647350"/>
            <a:ext cx="76887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40"/>
              <a:t>Data Visualization </a:t>
            </a:r>
            <a:endParaRPr sz="2340"/>
          </a:p>
        </p:txBody>
      </p:sp>
      <p:sp>
        <p:nvSpPr>
          <p:cNvPr id="152" name="Google Shape;152;p22"/>
          <p:cNvSpPr txBox="1"/>
          <p:nvPr/>
        </p:nvSpPr>
        <p:spPr>
          <a:xfrm>
            <a:off x="785450" y="2039325"/>
            <a:ext cx="2919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Having higher number of the slash in the URL, increase the probability of being the website phishing</a:t>
            </a:r>
            <a:endParaRPr>
              <a:latin typeface="Lato"/>
              <a:ea typeface="Lato"/>
              <a:cs typeface="Lato"/>
              <a:sym typeface="Lato"/>
            </a:endParaRPr>
          </a:p>
        </p:txBody>
      </p:sp>
      <p:pic>
        <p:nvPicPr>
          <p:cNvPr id="153" name="Google Shape;153;p22"/>
          <p:cNvPicPr preferRelativeResize="0"/>
          <p:nvPr/>
        </p:nvPicPr>
        <p:blipFill>
          <a:blip r:embed="rId3">
            <a:alphaModFix/>
          </a:blip>
          <a:stretch>
            <a:fillRect/>
          </a:stretch>
        </p:blipFill>
        <p:spPr>
          <a:xfrm>
            <a:off x="4495575" y="1177150"/>
            <a:ext cx="3826660" cy="3661550"/>
          </a:xfrm>
          <a:prstGeom prst="rect">
            <a:avLst/>
          </a:prstGeom>
          <a:noFill/>
          <a:ln>
            <a:noFill/>
          </a:ln>
        </p:spPr>
      </p:pic>
      <p:sp>
        <p:nvSpPr>
          <p:cNvPr id="154" name="Google Shape;154;p22"/>
          <p:cNvSpPr txBox="1"/>
          <p:nvPr/>
        </p:nvSpPr>
        <p:spPr>
          <a:xfrm>
            <a:off x="835675" y="2571750"/>
            <a:ext cx="29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55" name="Google Shape;155;p22"/>
          <p:cNvPicPr preferRelativeResize="0"/>
          <p:nvPr/>
        </p:nvPicPr>
        <p:blipFill>
          <a:blip r:embed="rId4">
            <a:alphaModFix/>
          </a:blip>
          <a:stretch>
            <a:fillRect/>
          </a:stretch>
        </p:blipFill>
        <p:spPr>
          <a:xfrm>
            <a:off x="4002800" y="1286700"/>
            <a:ext cx="4860999" cy="3401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729450" y="659125"/>
            <a:ext cx="76887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40"/>
              <a:t>Data Cleaning </a:t>
            </a:r>
            <a:endParaRPr sz="2340"/>
          </a:p>
        </p:txBody>
      </p:sp>
      <p:sp>
        <p:nvSpPr>
          <p:cNvPr id="161" name="Google Shape;161;p23"/>
          <p:cNvSpPr txBox="1"/>
          <p:nvPr/>
        </p:nvSpPr>
        <p:spPr>
          <a:xfrm>
            <a:off x="894525" y="1459475"/>
            <a:ext cx="6202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Remove the columns having the </a:t>
            </a:r>
            <a:r>
              <a:rPr lang="en">
                <a:latin typeface="Lato"/>
                <a:ea typeface="Lato"/>
                <a:cs typeface="Lato"/>
                <a:sym typeface="Lato"/>
              </a:rPr>
              <a:t>constant</a:t>
            </a:r>
            <a:r>
              <a:rPr lang="en">
                <a:latin typeface="Lato"/>
                <a:ea typeface="Lato"/>
                <a:cs typeface="Lato"/>
                <a:sym typeface="Lato"/>
              </a:rPr>
              <a:t> value</a:t>
            </a:r>
            <a:endParaRPr>
              <a:latin typeface="Lato"/>
              <a:ea typeface="Lato"/>
              <a:cs typeface="Lato"/>
              <a:sym typeface="Lato"/>
            </a:endParaRPr>
          </a:p>
        </p:txBody>
      </p:sp>
      <p:sp>
        <p:nvSpPr>
          <p:cNvPr id="162" name="Google Shape;162;p23"/>
          <p:cNvSpPr txBox="1"/>
          <p:nvPr/>
        </p:nvSpPr>
        <p:spPr>
          <a:xfrm>
            <a:off x="894525" y="2000900"/>
            <a:ext cx="6295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Remove the column having the noise greater than 60% </a:t>
            </a:r>
            <a:endParaRPr>
              <a:latin typeface="Lato"/>
              <a:ea typeface="Lato"/>
              <a:cs typeface="Lato"/>
              <a:sym typeface="Lato"/>
            </a:endParaRPr>
          </a:p>
        </p:txBody>
      </p:sp>
      <p:sp>
        <p:nvSpPr>
          <p:cNvPr id="163" name="Google Shape;163;p23"/>
          <p:cNvSpPr txBox="1"/>
          <p:nvPr/>
        </p:nvSpPr>
        <p:spPr>
          <a:xfrm>
            <a:off x="954525" y="2660025"/>
            <a:ext cx="6295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Handle the data having the noise lesser than 60%</a:t>
            </a:r>
            <a:endParaRPr>
              <a:latin typeface="Lato"/>
              <a:ea typeface="Lato"/>
              <a:cs typeface="Lato"/>
              <a:sym typeface="Lato"/>
            </a:endParaRPr>
          </a:p>
        </p:txBody>
      </p:sp>
      <p:sp>
        <p:nvSpPr>
          <p:cNvPr id="164" name="Google Shape;164;p23"/>
          <p:cNvSpPr txBox="1"/>
          <p:nvPr/>
        </p:nvSpPr>
        <p:spPr>
          <a:xfrm>
            <a:off x="2189225" y="3060225"/>
            <a:ext cx="5000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Replace</a:t>
            </a:r>
            <a:r>
              <a:rPr lang="en">
                <a:latin typeface="Lato"/>
                <a:ea typeface="Lato"/>
                <a:cs typeface="Lato"/>
                <a:sym typeface="Lato"/>
              </a:rPr>
              <a:t> the value with the mean/mode </a:t>
            </a:r>
            <a:endParaRPr>
              <a:latin typeface="Lato"/>
              <a:ea typeface="Lato"/>
              <a:cs typeface="Lato"/>
              <a:sym typeface="Lato"/>
            </a:endParaRPr>
          </a:p>
        </p:txBody>
      </p:sp>
      <p:sp>
        <p:nvSpPr>
          <p:cNvPr id="165" name="Google Shape;165;p23"/>
          <p:cNvSpPr txBox="1"/>
          <p:nvPr/>
        </p:nvSpPr>
        <p:spPr>
          <a:xfrm>
            <a:off x="2189225" y="3554550"/>
            <a:ext cx="490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Replace the value with median/mode</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729450" y="635575"/>
            <a:ext cx="7688700" cy="57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40"/>
              <a:t>Feature Selection </a:t>
            </a:r>
            <a:endParaRPr sz="2340"/>
          </a:p>
        </p:txBody>
      </p:sp>
      <p:sp>
        <p:nvSpPr>
          <p:cNvPr id="171" name="Google Shape;171;p24"/>
          <p:cNvSpPr txBox="1"/>
          <p:nvPr/>
        </p:nvSpPr>
        <p:spPr>
          <a:xfrm>
            <a:off x="859200" y="1471250"/>
            <a:ext cx="2507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Find the mutual correlation between the features resides in same category using correlation heatmap </a:t>
            </a:r>
            <a:endParaRPr>
              <a:latin typeface="Lato"/>
              <a:ea typeface="Lato"/>
              <a:cs typeface="Lato"/>
              <a:sym typeface="Lato"/>
            </a:endParaRPr>
          </a:p>
        </p:txBody>
      </p:sp>
      <p:pic>
        <p:nvPicPr>
          <p:cNvPr id="172" name="Google Shape;172;p24"/>
          <p:cNvPicPr preferRelativeResize="0"/>
          <p:nvPr/>
        </p:nvPicPr>
        <p:blipFill>
          <a:blip r:embed="rId3">
            <a:alphaModFix/>
          </a:blip>
          <a:stretch>
            <a:fillRect/>
          </a:stretch>
        </p:blipFill>
        <p:spPr>
          <a:xfrm>
            <a:off x="3576775" y="470800"/>
            <a:ext cx="5567224" cy="4613851"/>
          </a:xfrm>
          <a:prstGeom prst="rect">
            <a:avLst/>
          </a:prstGeom>
          <a:noFill/>
          <a:ln>
            <a:noFill/>
          </a:ln>
        </p:spPr>
      </p:pic>
      <p:pic>
        <p:nvPicPr>
          <p:cNvPr id="173" name="Google Shape;173;p24"/>
          <p:cNvPicPr preferRelativeResize="0"/>
          <p:nvPr/>
        </p:nvPicPr>
        <p:blipFill>
          <a:blip r:embed="rId4">
            <a:alphaModFix/>
          </a:blip>
          <a:stretch>
            <a:fillRect/>
          </a:stretch>
        </p:blipFill>
        <p:spPr>
          <a:xfrm>
            <a:off x="3576775" y="470800"/>
            <a:ext cx="5368449" cy="4613850"/>
          </a:xfrm>
          <a:prstGeom prst="rect">
            <a:avLst/>
          </a:prstGeom>
          <a:noFill/>
          <a:ln>
            <a:noFill/>
          </a:ln>
        </p:spPr>
      </p:pic>
      <p:pic>
        <p:nvPicPr>
          <p:cNvPr id="174" name="Google Shape;174;p24"/>
          <p:cNvPicPr preferRelativeResize="0"/>
          <p:nvPr/>
        </p:nvPicPr>
        <p:blipFill>
          <a:blip r:embed="rId5">
            <a:alphaModFix/>
          </a:blip>
          <a:stretch>
            <a:fillRect/>
          </a:stretch>
        </p:blipFill>
        <p:spPr>
          <a:xfrm>
            <a:off x="3372150" y="470800"/>
            <a:ext cx="5777701" cy="46138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729450" y="635575"/>
            <a:ext cx="7688700" cy="52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Selection </a:t>
            </a:r>
            <a:endParaRPr/>
          </a:p>
        </p:txBody>
      </p:sp>
      <p:sp>
        <p:nvSpPr>
          <p:cNvPr id="180" name="Google Shape;180;p25"/>
          <p:cNvSpPr txBox="1"/>
          <p:nvPr/>
        </p:nvSpPr>
        <p:spPr>
          <a:xfrm>
            <a:off x="882750" y="1494800"/>
            <a:ext cx="2460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Find the mutual information for the features resides in same category</a:t>
            </a:r>
            <a:endParaRPr>
              <a:latin typeface="Lato"/>
              <a:ea typeface="Lato"/>
              <a:cs typeface="Lato"/>
              <a:sym typeface="Lato"/>
            </a:endParaRPr>
          </a:p>
        </p:txBody>
      </p:sp>
      <p:pic>
        <p:nvPicPr>
          <p:cNvPr id="181" name="Google Shape;181;p25"/>
          <p:cNvPicPr preferRelativeResize="0"/>
          <p:nvPr/>
        </p:nvPicPr>
        <p:blipFill>
          <a:blip r:embed="rId3">
            <a:alphaModFix/>
          </a:blip>
          <a:stretch>
            <a:fillRect/>
          </a:stretch>
        </p:blipFill>
        <p:spPr>
          <a:xfrm>
            <a:off x="3647550" y="1001675"/>
            <a:ext cx="5496450" cy="3364989"/>
          </a:xfrm>
          <a:prstGeom prst="rect">
            <a:avLst/>
          </a:prstGeom>
          <a:noFill/>
          <a:ln>
            <a:noFill/>
          </a:ln>
        </p:spPr>
      </p:pic>
      <p:pic>
        <p:nvPicPr>
          <p:cNvPr id="182" name="Google Shape;182;p25"/>
          <p:cNvPicPr preferRelativeResize="0"/>
          <p:nvPr/>
        </p:nvPicPr>
        <p:blipFill>
          <a:blip r:embed="rId4">
            <a:alphaModFix/>
          </a:blip>
          <a:stretch>
            <a:fillRect/>
          </a:stretch>
        </p:blipFill>
        <p:spPr>
          <a:xfrm>
            <a:off x="3741750" y="1089338"/>
            <a:ext cx="5128150" cy="3189674"/>
          </a:xfrm>
          <a:prstGeom prst="rect">
            <a:avLst/>
          </a:prstGeom>
          <a:noFill/>
          <a:ln>
            <a:noFill/>
          </a:ln>
        </p:spPr>
      </p:pic>
      <p:pic>
        <p:nvPicPr>
          <p:cNvPr id="183" name="Google Shape;183;p25"/>
          <p:cNvPicPr preferRelativeResize="0"/>
          <p:nvPr/>
        </p:nvPicPr>
        <p:blipFill>
          <a:blip r:embed="rId5">
            <a:alphaModFix/>
          </a:blip>
          <a:stretch>
            <a:fillRect/>
          </a:stretch>
        </p:blipFill>
        <p:spPr>
          <a:xfrm>
            <a:off x="3373450" y="1089350"/>
            <a:ext cx="5496449" cy="3517400"/>
          </a:xfrm>
          <a:prstGeom prst="rect">
            <a:avLst/>
          </a:prstGeom>
          <a:noFill/>
          <a:ln>
            <a:noFill/>
          </a:ln>
        </p:spPr>
      </p:pic>
      <p:pic>
        <p:nvPicPr>
          <p:cNvPr id="184" name="Google Shape;184;p25"/>
          <p:cNvPicPr preferRelativeResize="0"/>
          <p:nvPr/>
        </p:nvPicPr>
        <p:blipFill>
          <a:blip r:embed="rId6">
            <a:alphaModFix/>
          </a:blip>
          <a:stretch>
            <a:fillRect/>
          </a:stretch>
        </p:blipFill>
        <p:spPr>
          <a:xfrm>
            <a:off x="3157025" y="1089350"/>
            <a:ext cx="5261125" cy="3695800"/>
          </a:xfrm>
          <a:prstGeom prst="rect">
            <a:avLst/>
          </a:prstGeom>
          <a:noFill/>
          <a:ln>
            <a:noFill/>
          </a:ln>
        </p:spPr>
      </p:pic>
      <p:pic>
        <p:nvPicPr>
          <p:cNvPr id="185" name="Google Shape;185;p25"/>
          <p:cNvPicPr preferRelativeResize="0"/>
          <p:nvPr/>
        </p:nvPicPr>
        <p:blipFill>
          <a:blip r:embed="rId7">
            <a:alphaModFix/>
          </a:blip>
          <a:stretch>
            <a:fillRect/>
          </a:stretch>
        </p:blipFill>
        <p:spPr>
          <a:xfrm>
            <a:off x="3294550" y="1089350"/>
            <a:ext cx="5261125" cy="369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729450" y="647350"/>
            <a:ext cx="7688700" cy="56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 And Evaluation</a:t>
            </a:r>
            <a:endParaRPr/>
          </a:p>
        </p:txBody>
      </p:sp>
      <p:graphicFrame>
        <p:nvGraphicFramePr>
          <p:cNvPr id="191" name="Google Shape;191;p26"/>
          <p:cNvGraphicFramePr/>
          <p:nvPr/>
        </p:nvGraphicFramePr>
        <p:xfrm>
          <a:off x="729450" y="1212273"/>
          <a:ext cx="3000000" cy="3000000"/>
        </p:xfrm>
        <a:graphic>
          <a:graphicData uri="http://schemas.openxmlformats.org/drawingml/2006/table">
            <a:tbl>
              <a:tblPr>
                <a:noFill/>
                <a:tableStyleId>{3833B0EA-978F-4502-A86B-722884693AC1}</a:tableStyleId>
              </a:tblPr>
              <a:tblGrid>
                <a:gridCol w="1362350"/>
                <a:gridCol w="1814600"/>
                <a:gridCol w="933675"/>
                <a:gridCol w="997500"/>
                <a:gridCol w="785575"/>
                <a:gridCol w="2280425"/>
              </a:tblGrid>
              <a:tr h="851000">
                <a:tc>
                  <a:txBody>
                    <a:bodyPr/>
                    <a:lstStyle/>
                    <a:p>
                      <a:pPr indent="0" lvl="0" marL="0" rtl="0" algn="l">
                        <a:spcBef>
                          <a:spcPts val="0"/>
                        </a:spcBef>
                        <a:spcAft>
                          <a:spcPts val="0"/>
                        </a:spcAft>
                        <a:buNone/>
                      </a:pPr>
                      <a:r>
                        <a:rPr b="1" lang="en"/>
                        <a:t>Model</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Best Hyperparameter</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Accuracy</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Precision</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Recall</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Time taken for algorithm convergence</a:t>
                      </a:r>
                      <a:endParaRPr b="1"/>
                    </a:p>
                  </a:txBody>
                  <a:tcPr marT="91425" marB="91425" marR="91425" marL="91425">
                    <a:solidFill>
                      <a:srgbClr val="C9DAF8"/>
                    </a:solidFill>
                  </a:tcPr>
                </a:tc>
              </a:tr>
              <a:tr h="720300">
                <a:tc>
                  <a:txBody>
                    <a:bodyPr/>
                    <a:lstStyle/>
                    <a:p>
                      <a:pPr indent="0" lvl="0" marL="0" rtl="0" algn="l">
                        <a:spcBef>
                          <a:spcPts val="0"/>
                        </a:spcBef>
                        <a:spcAft>
                          <a:spcPts val="0"/>
                        </a:spcAft>
                        <a:buNone/>
                      </a:pPr>
                      <a:r>
                        <a:rPr lang="en"/>
                        <a:t>Logistic Regression</a:t>
                      </a:r>
                      <a:endParaRPr/>
                    </a:p>
                  </a:txBody>
                  <a:tcPr marT="91425" marB="91425" marR="91425" marL="91425"/>
                </a:tc>
                <a:tc>
                  <a:txBody>
                    <a:bodyPr/>
                    <a:lstStyle/>
                    <a:p>
                      <a:pPr indent="0" lvl="0" marL="0" rtl="0" algn="l">
                        <a:lnSpc>
                          <a:spcPct val="115000"/>
                        </a:lnSpc>
                        <a:spcBef>
                          <a:spcPts val="0"/>
                        </a:spcBef>
                        <a:spcAft>
                          <a:spcPts val="0"/>
                        </a:spcAft>
                        <a:buNone/>
                      </a:pPr>
                      <a:r>
                        <a:rPr lang="en">
                          <a:highlight>
                            <a:srgbClr val="FFFFFF"/>
                          </a:highlight>
                        </a:rPr>
                        <a:t>'C': 0.1, 'penalty': 'l2', 'solver': 'liblinear'</a:t>
                      </a:r>
                      <a:endParaRPr/>
                    </a:p>
                  </a:txBody>
                  <a:tcPr marT="91425" marB="91425" marR="91425" marL="91425"/>
                </a:tc>
                <a:tc>
                  <a:txBody>
                    <a:bodyPr/>
                    <a:lstStyle/>
                    <a:p>
                      <a:pPr indent="0" lvl="0" marL="0" rtl="0" algn="l">
                        <a:spcBef>
                          <a:spcPts val="0"/>
                        </a:spcBef>
                        <a:spcAft>
                          <a:spcPts val="0"/>
                        </a:spcAft>
                        <a:buNone/>
                      </a:pPr>
                      <a:r>
                        <a:rPr lang="en"/>
                        <a:t>93%</a:t>
                      </a:r>
                      <a:endParaRPr/>
                    </a:p>
                  </a:txBody>
                  <a:tcPr marT="91425" marB="91425" marR="91425" marL="91425"/>
                </a:tc>
                <a:tc>
                  <a:txBody>
                    <a:bodyPr/>
                    <a:lstStyle/>
                    <a:p>
                      <a:pPr indent="0" lvl="0" marL="0" rtl="0" algn="l">
                        <a:spcBef>
                          <a:spcPts val="0"/>
                        </a:spcBef>
                        <a:spcAft>
                          <a:spcPts val="0"/>
                        </a:spcAft>
                        <a:buNone/>
                      </a:pPr>
                      <a:r>
                        <a:rPr lang="en"/>
                        <a:t>95%</a:t>
                      </a:r>
                      <a:endParaRPr/>
                    </a:p>
                  </a:txBody>
                  <a:tcPr marT="91425" marB="91425" marR="91425" marL="91425"/>
                </a:tc>
                <a:tc>
                  <a:txBody>
                    <a:bodyPr/>
                    <a:lstStyle/>
                    <a:p>
                      <a:pPr indent="0" lvl="0" marL="0" rtl="0" algn="l">
                        <a:spcBef>
                          <a:spcPts val="0"/>
                        </a:spcBef>
                        <a:spcAft>
                          <a:spcPts val="0"/>
                        </a:spcAft>
                        <a:buNone/>
                      </a:pPr>
                      <a:r>
                        <a:rPr lang="en"/>
                        <a:t>95%</a:t>
                      </a:r>
                      <a:endParaRPr/>
                    </a:p>
                  </a:txBody>
                  <a:tcPr marT="91425" marB="91425" marR="91425" marL="91425"/>
                </a:tc>
                <a:tc>
                  <a:txBody>
                    <a:bodyPr/>
                    <a:lstStyle/>
                    <a:p>
                      <a:pPr indent="0" lvl="0" marL="0" rtl="0" algn="l">
                        <a:spcBef>
                          <a:spcPts val="0"/>
                        </a:spcBef>
                        <a:spcAft>
                          <a:spcPts val="0"/>
                        </a:spcAft>
                        <a:buNone/>
                      </a:pPr>
                      <a:r>
                        <a:rPr lang="en"/>
                        <a:t>47 s</a:t>
                      </a:r>
                      <a:endParaRPr/>
                    </a:p>
                  </a:txBody>
                  <a:tcPr marT="91425" marB="91425" marR="91425" marL="91425"/>
                </a:tc>
              </a:tr>
              <a:tr h="575925">
                <a:tc>
                  <a:txBody>
                    <a:bodyPr/>
                    <a:lstStyle/>
                    <a:p>
                      <a:pPr indent="0" lvl="0" marL="0" rtl="0" algn="l">
                        <a:spcBef>
                          <a:spcPts val="0"/>
                        </a:spcBef>
                        <a:spcAft>
                          <a:spcPts val="0"/>
                        </a:spcAft>
                        <a:buNone/>
                      </a:pPr>
                      <a:r>
                        <a:rPr lang="en"/>
                        <a:t>Naive Bayes Classifier</a:t>
                      </a:r>
                      <a:endParaRPr/>
                    </a:p>
                  </a:txBody>
                  <a:tcPr marT="91425" marB="91425" marR="91425" marL="91425"/>
                </a:tc>
                <a:tc>
                  <a:txBody>
                    <a:bodyPr/>
                    <a:lstStyle/>
                    <a:p>
                      <a:pPr indent="0" lvl="0" marL="0" rtl="0" algn="l">
                        <a:lnSpc>
                          <a:spcPct val="115000"/>
                        </a:lnSpc>
                        <a:spcBef>
                          <a:spcPts val="0"/>
                        </a:spcBef>
                        <a:spcAft>
                          <a:spcPts val="0"/>
                        </a:spcAft>
                        <a:buNone/>
                      </a:pPr>
                      <a:r>
                        <a:rPr lang="en">
                          <a:highlight>
                            <a:srgbClr val="FFFFFF"/>
                          </a:highlight>
                        </a:rPr>
                        <a:t>'var_smoothing': 0.053</a:t>
                      </a:r>
                      <a:endParaRPr/>
                    </a:p>
                  </a:txBody>
                  <a:tcPr marT="91425" marB="91425" marR="91425" marL="91425"/>
                </a:tc>
                <a:tc>
                  <a:txBody>
                    <a:bodyPr/>
                    <a:lstStyle/>
                    <a:p>
                      <a:pPr indent="0" lvl="0" marL="0" rtl="0" algn="l">
                        <a:spcBef>
                          <a:spcPts val="0"/>
                        </a:spcBef>
                        <a:spcAft>
                          <a:spcPts val="0"/>
                        </a:spcAft>
                        <a:buNone/>
                      </a:pPr>
                      <a:r>
                        <a:rPr lang="en"/>
                        <a:t>87%</a:t>
                      </a:r>
                      <a:endParaRPr/>
                    </a:p>
                  </a:txBody>
                  <a:tcPr marT="91425" marB="91425" marR="91425" marL="91425"/>
                </a:tc>
                <a:tc>
                  <a:txBody>
                    <a:bodyPr/>
                    <a:lstStyle/>
                    <a:p>
                      <a:pPr indent="0" lvl="0" marL="0" rtl="0" algn="l">
                        <a:spcBef>
                          <a:spcPts val="0"/>
                        </a:spcBef>
                        <a:spcAft>
                          <a:spcPts val="0"/>
                        </a:spcAft>
                        <a:buNone/>
                      </a:pPr>
                      <a:r>
                        <a:rPr lang="en"/>
                        <a:t>86%</a:t>
                      </a:r>
                      <a:endParaRPr/>
                    </a:p>
                  </a:txBody>
                  <a:tcPr marT="91425" marB="91425" marR="91425" marL="91425"/>
                </a:tc>
                <a:tc>
                  <a:txBody>
                    <a:bodyPr/>
                    <a:lstStyle/>
                    <a:p>
                      <a:pPr indent="0" lvl="0" marL="0" rtl="0" algn="l">
                        <a:spcBef>
                          <a:spcPts val="0"/>
                        </a:spcBef>
                        <a:spcAft>
                          <a:spcPts val="0"/>
                        </a:spcAft>
                        <a:buNone/>
                      </a:pPr>
                      <a:r>
                        <a:rPr lang="en"/>
                        <a:t>97%</a:t>
                      </a:r>
                      <a:endParaRPr/>
                    </a:p>
                  </a:txBody>
                  <a:tcPr marT="91425" marB="91425" marR="91425" marL="91425"/>
                </a:tc>
                <a:tc>
                  <a:txBody>
                    <a:bodyPr/>
                    <a:lstStyle/>
                    <a:p>
                      <a:pPr indent="0" lvl="0" marL="0" rtl="0" algn="l">
                        <a:spcBef>
                          <a:spcPts val="0"/>
                        </a:spcBef>
                        <a:spcAft>
                          <a:spcPts val="0"/>
                        </a:spcAft>
                        <a:buNone/>
                      </a:pPr>
                      <a:r>
                        <a:rPr lang="en"/>
                        <a:t>36 s</a:t>
                      </a:r>
                      <a:endParaRPr/>
                    </a:p>
                  </a:txBody>
                  <a:tcPr marT="91425" marB="91425" marR="91425" marL="91425"/>
                </a:tc>
              </a:tr>
              <a:tr h="616375">
                <a:tc>
                  <a:txBody>
                    <a:bodyPr/>
                    <a:lstStyle/>
                    <a:p>
                      <a:pPr indent="0" lvl="0" marL="0" rtl="0" algn="l">
                        <a:spcBef>
                          <a:spcPts val="0"/>
                        </a:spcBef>
                        <a:spcAft>
                          <a:spcPts val="0"/>
                        </a:spcAft>
                        <a:buNone/>
                      </a:pPr>
                      <a:r>
                        <a:rPr lang="en"/>
                        <a:t>K nearest Neighbors</a:t>
                      </a:r>
                      <a:endParaRPr/>
                    </a:p>
                  </a:txBody>
                  <a:tcPr marT="91425" marB="91425" marR="91425" marL="91425"/>
                </a:tc>
                <a:tc>
                  <a:txBody>
                    <a:bodyPr/>
                    <a:lstStyle/>
                    <a:p>
                      <a:pPr indent="0" lvl="0" marL="0" rtl="0" algn="l">
                        <a:lnSpc>
                          <a:spcPct val="115000"/>
                        </a:lnSpc>
                        <a:spcBef>
                          <a:spcPts val="0"/>
                        </a:spcBef>
                        <a:spcAft>
                          <a:spcPts val="0"/>
                        </a:spcAft>
                        <a:buNone/>
                      </a:pPr>
                      <a:r>
                        <a:rPr lang="en">
                          <a:highlight>
                            <a:srgbClr val="FFFFFF"/>
                          </a:highlight>
                        </a:rPr>
                        <a:t>'metric': 'manhattan', 'n_neighbors': 3, 'weights': 'distance'</a:t>
                      </a:r>
                      <a:endParaRPr/>
                    </a:p>
                  </a:txBody>
                  <a:tcPr marT="91425" marB="91425" marR="91425" marL="91425"/>
                </a:tc>
                <a:tc>
                  <a:txBody>
                    <a:bodyPr/>
                    <a:lstStyle/>
                    <a:p>
                      <a:pPr indent="0" lvl="0" marL="0" rtl="0" algn="l">
                        <a:spcBef>
                          <a:spcPts val="0"/>
                        </a:spcBef>
                        <a:spcAft>
                          <a:spcPts val="0"/>
                        </a:spcAft>
                        <a:buNone/>
                      </a:pPr>
                      <a:r>
                        <a:rPr lang="en"/>
                        <a:t>97.85%</a:t>
                      </a:r>
                      <a:endParaRPr/>
                    </a:p>
                  </a:txBody>
                  <a:tcPr marT="91425" marB="91425" marR="91425" marL="91425"/>
                </a:tc>
                <a:tc>
                  <a:txBody>
                    <a:bodyPr/>
                    <a:lstStyle/>
                    <a:p>
                      <a:pPr indent="0" lvl="0" marL="0" rtl="0" algn="l">
                        <a:spcBef>
                          <a:spcPts val="0"/>
                        </a:spcBef>
                        <a:spcAft>
                          <a:spcPts val="0"/>
                        </a:spcAft>
                        <a:buNone/>
                      </a:pPr>
                      <a:r>
                        <a:rPr lang="en"/>
                        <a:t>98%</a:t>
                      </a:r>
                      <a:endParaRPr/>
                    </a:p>
                  </a:txBody>
                  <a:tcPr marT="91425" marB="91425" marR="91425" marL="91425"/>
                </a:tc>
                <a:tc>
                  <a:txBody>
                    <a:bodyPr/>
                    <a:lstStyle/>
                    <a:p>
                      <a:pPr indent="0" lvl="0" marL="0" rtl="0" algn="l">
                        <a:spcBef>
                          <a:spcPts val="0"/>
                        </a:spcBef>
                        <a:spcAft>
                          <a:spcPts val="0"/>
                        </a:spcAft>
                        <a:buNone/>
                      </a:pPr>
                      <a:r>
                        <a:rPr lang="en"/>
                        <a:t>98%</a:t>
                      </a:r>
                      <a:endParaRPr/>
                    </a:p>
                  </a:txBody>
                  <a:tcPr marT="91425" marB="91425" marR="91425" marL="91425"/>
                </a:tc>
                <a:tc>
                  <a:txBody>
                    <a:bodyPr/>
                    <a:lstStyle/>
                    <a:p>
                      <a:pPr indent="0" lvl="0" marL="0" rtl="0" algn="l">
                        <a:spcBef>
                          <a:spcPts val="0"/>
                        </a:spcBef>
                        <a:spcAft>
                          <a:spcPts val="0"/>
                        </a:spcAft>
                        <a:buNone/>
                      </a:pPr>
                      <a:r>
                        <a:rPr lang="en"/>
                        <a:t>45 min</a:t>
                      </a:r>
                      <a:endParaRPr/>
                    </a:p>
                  </a:txBody>
                  <a:tcPr marT="91425" marB="91425" marR="91425" marL="91425"/>
                </a:tc>
              </a:tr>
              <a:tr h="767425">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l">
                        <a:lnSpc>
                          <a:spcPct val="115000"/>
                        </a:lnSpc>
                        <a:spcBef>
                          <a:spcPts val="0"/>
                        </a:spcBef>
                        <a:spcAft>
                          <a:spcPts val="0"/>
                        </a:spcAft>
                        <a:buNone/>
                      </a:pPr>
                      <a:r>
                        <a:rPr lang="en">
                          <a:highlight>
                            <a:srgbClr val="FFFFFF"/>
                          </a:highlight>
                        </a:rPr>
                        <a:t>'max_features': 'log2', 'n_estimators': 1000</a:t>
                      </a:r>
                      <a:endParaRPr/>
                    </a:p>
                  </a:txBody>
                  <a:tcPr marT="91425" marB="91425" marR="91425" marL="91425"/>
                </a:tc>
                <a:tc>
                  <a:txBody>
                    <a:bodyPr/>
                    <a:lstStyle/>
                    <a:p>
                      <a:pPr indent="0" lvl="0" marL="0" rtl="0" algn="l">
                        <a:spcBef>
                          <a:spcPts val="0"/>
                        </a:spcBef>
                        <a:spcAft>
                          <a:spcPts val="0"/>
                        </a:spcAft>
                        <a:buNone/>
                      </a:pPr>
                      <a:r>
                        <a:rPr lang="en"/>
                        <a:t>98.5%</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30 min</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729450" y="647350"/>
            <a:ext cx="7688700" cy="54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 And Evaluation</a:t>
            </a:r>
            <a:endParaRPr/>
          </a:p>
          <a:p>
            <a:pPr indent="0" lvl="0" marL="0" rtl="0" algn="l">
              <a:spcBef>
                <a:spcPts val="0"/>
              </a:spcBef>
              <a:spcAft>
                <a:spcPts val="0"/>
              </a:spcAft>
              <a:buNone/>
            </a:pPr>
            <a:r>
              <a:t/>
            </a:r>
            <a:endParaRPr/>
          </a:p>
        </p:txBody>
      </p:sp>
      <p:graphicFrame>
        <p:nvGraphicFramePr>
          <p:cNvPr id="197" name="Google Shape;197;p27"/>
          <p:cNvGraphicFramePr/>
          <p:nvPr/>
        </p:nvGraphicFramePr>
        <p:xfrm>
          <a:off x="539450" y="1258092"/>
          <a:ext cx="3000000" cy="3000000"/>
        </p:xfrm>
        <a:graphic>
          <a:graphicData uri="http://schemas.openxmlformats.org/drawingml/2006/table">
            <a:tbl>
              <a:tblPr>
                <a:noFill/>
                <a:tableStyleId>{3833B0EA-978F-4502-A86B-722884693AC1}</a:tableStyleId>
              </a:tblPr>
              <a:tblGrid>
                <a:gridCol w="979900"/>
                <a:gridCol w="2289500"/>
                <a:gridCol w="1035650"/>
                <a:gridCol w="1050550"/>
                <a:gridCol w="791575"/>
                <a:gridCol w="2262825"/>
              </a:tblGrid>
              <a:tr h="647425">
                <a:tc>
                  <a:txBody>
                    <a:bodyPr/>
                    <a:lstStyle/>
                    <a:p>
                      <a:pPr indent="0" lvl="0" marL="0" rtl="0" algn="l">
                        <a:spcBef>
                          <a:spcPts val="0"/>
                        </a:spcBef>
                        <a:spcAft>
                          <a:spcPts val="0"/>
                        </a:spcAft>
                        <a:buNone/>
                      </a:pPr>
                      <a:r>
                        <a:rPr b="1" lang="en"/>
                        <a:t>Model</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Best Hyperparameter</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Accuracy</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Precision</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Recall</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Time taken for algorithm convergence</a:t>
                      </a:r>
                      <a:endParaRPr b="1"/>
                    </a:p>
                  </a:txBody>
                  <a:tcPr marT="91425" marB="91425" marR="91425" marL="91425">
                    <a:solidFill>
                      <a:srgbClr val="C9DAF8"/>
                    </a:solidFill>
                  </a:tcPr>
                </a:tc>
              </a:tr>
              <a:tr h="874025">
                <a:tc>
                  <a:txBody>
                    <a:bodyPr/>
                    <a:lstStyle/>
                    <a:p>
                      <a:pPr indent="0" lvl="0" marL="0" rtl="0" algn="l">
                        <a:spcBef>
                          <a:spcPts val="0"/>
                        </a:spcBef>
                        <a:spcAft>
                          <a:spcPts val="0"/>
                        </a:spcAft>
                        <a:buNone/>
                      </a:pPr>
                      <a:r>
                        <a:rPr lang="en"/>
                        <a:t>Support Vector Machine</a:t>
                      </a:r>
                      <a:endParaRPr/>
                    </a:p>
                  </a:txBody>
                  <a:tcPr marT="91425" marB="91425" marR="91425" marL="91425"/>
                </a:tc>
                <a:tc>
                  <a:txBody>
                    <a:bodyPr/>
                    <a:lstStyle/>
                    <a:p>
                      <a:pPr indent="0" lvl="0" marL="0" rtl="0" algn="l">
                        <a:lnSpc>
                          <a:spcPct val="115000"/>
                        </a:lnSpc>
                        <a:spcBef>
                          <a:spcPts val="0"/>
                        </a:spcBef>
                        <a:spcAft>
                          <a:spcPts val="0"/>
                        </a:spcAft>
                        <a:buNone/>
                      </a:pPr>
                      <a:r>
                        <a:rPr lang="en">
                          <a:highlight>
                            <a:srgbClr val="FFFFFF"/>
                          </a:highlight>
                        </a:rPr>
                        <a:t>'C': 50, 'gamma': 'scale', 'kernel': 'rbf'</a:t>
                      </a:r>
                      <a:endParaRPr/>
                    </a:p>
                  </a:txBody>
                  <a:tcPr marT="91425" marB="91425" marR="91425" marL="91425"/>
                </a:tc>
                <a:tc>
                  <a:txBody>
                    <a:bodyPr/>
                    <a:lstStyle/>
                    <a:p>
                      <a:pPr indent="0" lvl="0" marL="0" rtl="0" algn="l">
                        <a:spcBef>
                          <a:spcPts val="0"/>
                        </a:spcBef>
                        <a:spcAft>
                          <a:spcPts val="0"/>
                        </a:spcAft>
                        <a:buNone/>
                      </a:pPr>
                      <a:r>
                        <a:rPr lang="en"/>
                        <a:t>97.4%</a:t>
                      </a:r>
                      <a:endParaRPr/>
                    </a:p>
                  </a:txBody>
                  <a:tcPr marT="91425" marB="91425" marR="91425" marL="91425"/>
                </a:tc>
                <a:tc>
                  <a:txBody>
                    <a:bodyPr/>
                    <a:lstStyle/>
                    <a:p>
                      <a:pPr indent="0" lvl="0" marL="0" rtl="0" algn="l">
                        <a:spcBef>
                          <a:spcPts val="0"/>
                        </a:spcBef>
                        <a:spcAft>
                          <a:spcPts val="0"/>
                        </a:spcAft>
                        <a:buNone/>
                      </a:pPr>
                      <a:r>
                        <a:rPr lang="en"/>
                        <a:t>98%</a:t>
                      </a:r>
                      <a:endParaRPr/>
                    </a:p>
                  </a:txBody>
                  <a:tcPr marT="91425" marB="91425" marR="91425" marL="91425"/>
                </a:tc>
                <a:tc>
                  <a:txBody>
                    <a:bodyPr/>
                    <a:lstStyle/>
                    <a:p>
                      <a:pPr indent="0" lvl="0" marL="0" rtl="0" algn="l">
                        <a:spcBef>
                          <a:spcPts val="0"/>
                        </a:spcBef>
                        <a:spcAft>
                          <a:spcPts val="0"/>
                        </a:spcAft>
                        <a:buNone/>
                      </a:pPr>
                      <a:r>
                        <a:rPr lang="en"/>
                        <a:t>98%</a:t>
                      </a:r>
                      <a:endParaRPr/>
                    </a:p>
                  </a:txBody>
                  <a:tcPr marT="91425" marB="91425" marR="91425" marL="91425"/>
                </a:tc>
                <a:tc>
                  <a:txBody>
                    <a:bodyPr/>
                    <a:lstStyle/>
                    <a:p>
                      <a:pPr indent="0" lvl="0" marL="0" rtl="0" algn="l">
                        <a:spcBef>
                          <a:spcPts val="0"/>
                        </a:spcBef>
                        <a:spcAft>
                          <a:spcPts val="0"/>
                        </a:spcAft>
                        <a:buNone/>
                      </a:pPr>
                      <a:r>
                        <a:rPr lang="en"/>
                        <a:t>1 hr 15 min</a:t>
                      </a:r>
                      <a:endParaRPr/>
                    </a:p>
                  </a:txBody>
                  <a:tcPr marT="91425" marB="91425" marR="91425" marL="91425"/>
                </a:tc>
              </a:tr>
              <a:tr h="1100625">
                <a:tc>
                  <a:txBody>
                    <a:bodyPr/>
                    <a:lstStyle/>
                    <a:p>
                      <a:pPr indent="0" lvl="0" marL="0" rtl="0" algn="l">
                        <a:spcBef>
                          <a:spcPts val="0"/>
                        </a:spcBef>
                        <a:spcAft>
                          <a:spcPts val="0"/>
                        </a:spcAft>
                        <a:buNone/>
                      </a:pPr>
                      <a:r>
                        <a:rPr lang="en"/>
                        <a:t>Stacking</a:t>
                      </a:r>
                      <a:endParaRPr/>
                    </a:p>
                  </a:txBody>
                  <a:tcPr marT="91425" marB="91425" marR="91425" marL="91425"/>
                </a:tc>
                <a:tc>
                  <a:txBody>
                    <a:bodyPr/>
                    <a:lstStyle/>
                    <a:p>
                      <a:pPr indent="0" lvl="0" marL="0" rtl="0" algn="l">
                        <a:spcBef>
                          <a:spcPts val="0"/>
                        </a:spcBef>
                        <a:spcAft>
                          <a:spcPts val="0"/>
                        </a:spcAft>
                        <a:buNone/>
                      </a:pPr>
                      <a:r>
                        <a:rPr lang="en"/>
                        <a:t>Use Best Hyperparameter for the LR, SVM,Random Forest , KNN, NB</a:t>
                      </a:r>
                      <a:endParaRPr/>
                    </a:p>
                  </a:txBody>
                  <a:tcPr marT="91425" marB="91425" marR="91425" marL="91425"/>
                </a:tc>
                <a:tc>
                  <a:txBody>
                    <a:bodyPr/>
                    <a:lstStyle/>
                    <a:p>
                      <a:pPr indent="0" lvl="0" marL="0" rtl="0" algn="l">
                        <a:spcBef>
                          <a:spcPts val="0"/>
                        </a:spcBef>
                        <a:spcAft>
                          <a:spcPts val="0"/>
                        </a:spcAft>
                        <a:buNone/>
                      </a:pPr>
                      <a:r>
                        <a:rPr lang="en"/>
                        <a:t>98.4%</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400 s</a:t>
                      </a:r>
                      <a:endParaRPr/>
                    </a:p>
                  </a:txBody>
                  <a:tcPr marT="91425" marB="91425" marR="91425" marL="91425"/>
                </a:tc>
              </a:tr>
              <a:tr h="1202625">
                <a:tc>
                  <a:txBody>
                    <a:bodyPr/>
                    <a:lstStyle/>
                    <a:p>
                      <a:pPr indent="0" lvl="0" marL="0" rtl="0" algn="l">
                        <a:spcBef>
                          <a:spcPts val="0"/>
                        </a:spcBef>
                        <a:spcAft>
                          <a:spcPts val="0"/>
                        </a:spcAft>
                        <a:buNone/>
                      </a:pPr>
                      <a:r>
                        <a:rPr b="1" lang="en">
                          <a:solidFill>
                            <a:srgbClr val="38761D"/>
                          </a:solidFill>
                        </a:rPr>
                        <a:t>XGBoost</a:t>
                      </a:r>
                      <a:endParaRPr b="1">
                        <a:solidFill>
                          <a:srgbClr val="38761D"/>
                        </a:solidFill>
                      </a:endParaRPr>
                    </a:p>
                  </a:txBody>
                  <a:tcPr marT="91425" marB="91425" marR="91425" marL="91425">
                    <a:solidFill>
                      <a:schemeClr val="lt1"/>
                    </a:solidFill>
                  </a:tcPr>
                </a:tc>
                <a:tc>
                  <a:txBody>
                    <a:bodyPr/>
                    <a:lstStyle/>
                    <a:p>
                      <a:pPr indent="0" lvl="0" marL="0" rtl="0" algn="l">
                        <a:lnSpc>
                          <a:spcPct val="115000"/>
                        </a:lnSpc>
                        <a:spcBef>
                          <a:spcPts val="0"/>
                        </a:spcBef>
                        <a:spcAft>
                          <a:spcPts val="0"/>
                        </a:spcAft>
                        <a:buNone/>
                      </a:pPr>
                      <a:r>
                        <a:rPr b="1" lang="en">
                          <a:solidFill>
                            <a:srgbClr val="38761D"/>
                          </a:solidFill>
                          <a:highlight>
                            <a:srgbClr val="FFFFFF"/>
                          </a:highlight>
                        </a:rPr>
                        <a:t>'learning_rate': 1, 'max_depth': 5, 'max_features': 2, 'n_estimators': 150</a:t>
                      </a:r>
                      <a:endParaRPr b="1">
                        <a:solidFill>
                          <a:srgbClr val="38761D"/>
                        </a:solidFill>
                      </a:endParaRPr>
                    </a:p>
                  </a:txBody>
                  <a:tcPr marT="91425" marB="91425" marR="91425" marL="91425">
                    <a:solidFill>
                      <a:schemeClr val="lt1"/>
                    </a:solidFill>
                  </a:tcPr>
                </a:tc>
                <a:tc>
                  <a:txBody>
                    <a:bodyPr/>
                    <a:lstStyle/>
                    <a:p>
                      <a:pPr indent="0" lvl="0" marL="0" rtl="0" algn="l">
                        <a:spcBef>
                          <a:spcPts val="0"/>
                        </a:spcBef>
                        <a:spcAft>
                          <a:spcPts val="0"/>
                        </a:spcAft>
                        <a:buNone/>
                      </a:pPr>
                      <a:r>
                        <a:rPr b="1" lang="en">
                          <a:solidFill>
                            <a:srgbClr val="38761D"/>
                          </a:solidFill>
                        </a:rPr>
                        <a:t>98.5%</a:t>
                      </a:r>
                      <a:endParaRPr b="1">
                        <a:solidFill>
                          <a:srgbClr val="38761D"/>
                        </a:solidFill>
                      </a:endParaRPr>
                    </a:p>
                  </a:txBody>
                  <a:tcPr marT="91425" marB="91425" marR="91425" marL="91425">
                    <a:solidFill>
                      <a:schemeClr val="lt1"/>
                    </a:solidFill>
                  </a:tcPr>
                </a:tc>
                <a:tc>
                  <a:txBody>
                    <a:bodyPr/>
                    <a:lstStyle/>
                    <a:p>
                      <a:pPr indent="0" lvl="0" marL="0" rtl="0" algn="l">
                        <a:spcBef>
                          <a:spcPts val="0"/>
                        </a:spcBef>
                        <a:spcAft>
                          <a:spcPts val="0"/>
                        </a:spcAft>
                        <a:buNone/>
                      </a:pPr>
                      <a:r>
                        <a:rPr b="1" lang="en">
                          <a:solidFill>
                            <a:srgbClr val="38761D"/>
                          </a:solidFill>
                        </a:rPr>
                        <a:t>99%</a:t>
                      </a:r>
                      <a:endParaRPr b="1">
                        <a:solidFill>
                          <a:srgbClr val="38761D"/>
                        </a:solidFill>
                      </a:endParaRPr>
                    </a:p>
                  </a:txBody>
                  <a:tcPr marT="91425" marB="91425" marR="91425" marL="91425">
                    <a:solidFill>
                      <a:schemeClr val="lt1"/>
                    </a:solidFill>
                  </a:tcPr>
                </a:tc>
                <a:tc>
                  <a:txBody>
                    <a:bodyPr/>
                    <a:lstStyle/>
                    <a:p>
                      <a:pPr indent="0" lvl="0" marL="0" rtl="0" algn="l">
                        <a:spcBef>
                          <a:spcPts val="0"/>
                        </a:spcBef>
                        <a:spcAft>
                          <a:spcPts val="0"/>
                        </a:spcAft>
                        <a:buNone/>
                      </a:pPr>
                      <a:r>
                        <a:rPr b="1" lang="en">
                          <a:solidFill>
                            <a:srgbClr val="38761D"/>
                          </a:solidFill>
                        </a:rPr>
                        <a:t>99%</a:t>
                      </a:r>
                      <a:endParaRPr b="1">
                        <a:solidFill>
                          <a:srgbClr val="38761D"/>
                        </a:solidFill>
                      </a:endParaRPr>
                    </a:p>
                  </a:txBody>
                  <a:tcPr marT="91425" marB="91425" marR="91425" marL="91425">
                    <a:solidFill>
                      <a:schemeClr val="lt1"/>
                    </a:solidFill>
                  </a:tcPr>
                </a:tc>
                <a:tc>
                  <a:txBody>
                    <a:bodyPr/>
                    <a:lstStyle/>
                    <a:p>
                      <a:pPr indent="0" lvl="0" marL="0" rtl="0" algn="l">
                        <a:spcBef>
                          <a:spcPts val="0"/>
                        </a:spcBef>
                        <a:spcAft>
                          <a:spcPts val="0"/>
                        </a:spcAft>
                        <a:buNone/>
                      </a:pPr>
                      <a:r>
                        <a:rPr b="1" lang="en">
                          <a:solidFill>
                            <a:srgbClr val="38761D"/>
                          </a:solidFill>
                        </a:rPr>
                        <a:t>48 s</a:t>
                      </a:r>
                      <a:endParaRPr b="1">
                        <a:solidFill>
                          <a:srgbClr val="38761D"/>
                        </a:solidFill>
                      </a:endParaRPr>
                    </a:p>
                  </a:txBody>
                  <a:tcPr marT="91425" marB="91425" marR="91425" marL="91425">
                    <a:solidFill>
                      <a:schemeClr val="lt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nvSpPr>
        <p:spPr>
          <a:xfrm>
            <a:off x="738625" y="3290225"/>
            <a:ext cx="812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latin typeface="Lato"/>
                <a:ea typeface="Lato"/>
                <a:cs typeface="Lato"/>
                <a:sym typeface="Lato"/>
              </a:rPr>
              <a:t>Thank You.</a:t>
            </a:r>
            <a:endParaRPr b="1" sz="40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647350"/>
            <a:ext cx="7688700" cy="57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40"/>
              <a:t>Introduction</a:t>
            </a:r>
            <a:endParaRPr sz="2340"/>
          </a:p>
        </p:txBody>
      </p:sp>
      <p:sp>
        <p:nvSpPr>
          <p:cNvPr id="94" name="Google Shape;94;p14"/>
          <p:cNvSpPr txBox="1"/>
          <p:nvPr>
            <p:ph idx="1" type="body"/>
          </p:nvPr>
        </p:nvSpPr>
        <p:spPr>
          <a:xfrm>
            <a:off x="727650" y="1752200"/>
            <a:ext cx="7688700" cy="1277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800">
                <a:solidFill>
                  <a:srgbClr val="292929"/>
                </a:solidFill>
                <a:highlight>
                  <a:srgbClr val="FFFFFF"/>
                </a:highlight>
              </a:rPr>
              <a:t>P</a:t>
            </a:r>
            <a:r>
              <a:rPr lang="en" sz="1800">
                <a:solidFill>
                  <a:srgbClr val="292929"/>
                </a:solidFill>
                <a:highlight>
                  <a:srgbClr val="FFFFFF"/>
                </a:highlight>
              </a:rPr>
              <a:t>hishing websites disguise as trustworthy websites in order to gain the trust of their victims, and malicious parties use them to obtain sensitive information from their victims.</a:t>
            </a:r>
            <a:endParaRPr sz="1800">
              <a:solidFill>
                <a:srgbClr val="292929"/>
              </a:solidFill>
              <a:highlight>
                <a:srgbClr val="FFFFFF"/>
              </a:highlight>
            </a:endParaRPr>
          </a:p>
          <a:p>
            <a:pPr indent="0" lvl="0" marL="0" rtl="0" algn="l">
              <a:lnSpc>
                <a:spcPct val="95000"/>
              </a:lnSpc>
              <a:spcBef>
                <a:spcPts val="1200"/>
              </a:spcBef>
              <a:spcAft>
                <a:spcPts val="1200"/>
              </a:spcAft>
              <a:buSzPts val="275"/>
              <a:buNone/>
            </a:pPr>
            <a:r>
              <a:t/>
            </a:r>
            <a:endParaRPr sz="1600">
              <a:solidFill>
                <a:srgbClr val="292929"/>
              </a:solidFill>
              <a:highlight>
                <a:srgbClr val="FFFFFF"/>
              </a:highlight>
              <a:latin typeface="Georgia"/>
              <a:ea typeface="Georgia"/>
              <a:cs typeface="Georgia"/>
              <a:sym typeface="Georgia"/>
            </a:endParaRPr>
          </a:p>
        </p:txBody>
      </p:sp>
      <p:sp>
        <p:nvSpPr>
          <p:cNvPr id="95" name="Google Shape;95;p14"/>
          <p:cNvSpPr txBox="1"/>
          <p:nvPr/>
        </p:nvSpPr>
        <p:spPr>
          <a:xfrm>
            <a:off x="757325" y="3029300"/>
            <a:ext cx="7688700" cy="12375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Clr>
                <a:srgbClr val="000000"/>
              </a:buClr>
              <a:buSzPts val="275"/>
              <a:buFont typeface="Arial"/>
              <a:buNone/>
            </a:pPr>
            <a:r>
              <a:rPr lang="en" sz="1800">
                <a:highlight>
                  <a:schemeClr val="lt1"/>
                </a:highlight>
                <a:latin typeface="Lato"/>
                <a:ea typeface="Lato"/>
                <a:cs typeface="Lato"/>
                <a:sym typeface="Lato"/>
              </a:rPr>
              <a:t>Attackers changes the subdomain and file path(If it contains in the URL) or making the typo mistake to look like the legitimate website. So to identify the phishing website mainly we need to breakdown the URL to look what each parts of the URL contains.</a:t>
            </a:r>
            <a:endParaRPr sz="15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idx="1" type="body"/>
          </p:nvPr>
        </p:nvSpPr>
        <p:spPr>
          <a:xfrm>
            <a:off x="429750" y="1342950"/>
            <a:ext cx="8393400" cy="3572400"/>
          </a:xfrm>
          <a:prstGeom prst="rect">
            <a:avLst/>
          </a:prstGeom>
        </p:spPr>
        <p:txBody>
          <a:bodyPr anchorCtr="0" anchor="t" bIns="91425" lIns="91425" spcFirstLastPara="1" rIns="91425" wrap="square" tIns="91425">
            <a:noAutofit/>
          </a:bodyPr>
          <a:lstStyle/>
          <a:p>
            <a:pPr indent="0" lvl="0" marL="0" marR="266700" rtl="0" algn="l">
              <a:lnSpc>
                <a:spcPct val="75000"/>
              </a:lnSpc>
              <a:spcBef>
                <a:spcPts val="1100"/>
              </a:spcBef>
              <a:spcAft>
                <a:spcPts val="0"/>
              </a:spcAft>
              <a:buClr>
                <a:srgbClr val="000000"/>
              </a:buClr>
              <a:buSzPts val="275"/>
              <a:buFont typeface="Arial"/>
              <a:buNone/>
            </a:pPr>
            <a:r>
              <a:t/>
            </a:r>
            <a:endParaRPr sz="1365">
              <a:solidFill>
                <a:srgbClr val="000000"/>
              </a:solidFill>
              <a:highlight>
                <a:srgbClr val="FFFFFF"/>
              </a:highlight>
              <a:latin typeface="Arial"/>
              <a:ea typeface="Arial"/>
              <a:cs typeface="Arial"/>
              <a:sym typeface="Arial"/>
            </a:endParaRPr>
          </a:p>
          <a:p>
            <a:pPr indent="0" lvl="0" marL="0" rtl="0" algn="l">
              <a:lnSpc>
                <a:spcPct val="95000"/>
              </a:lnSpc>
              <a:spcBef>
                <a:spcPts val="1100"/>
              </a:spcBef>
              <a:spcAft>
                <a:spcPts val="1200"/>
              </a:spcAft>
              <a:buSzPts val="275"/>
              <a:buNone/>
            </a:pPr>
            <a:r>
              <a:t/>
            </a:r>
            <a:endParaRPr sz="1425"/>
          </a:p>
        </p:txBody>
      </p:sp>
      <p:pic>
        <p:nvPicPr>
          <p:cNvPr id="101" name="Google Shape;101;p15"/>
          <p:cNvPicPr preferRelativeResize="0"/>
          <p:nvPr/>
        </p:nvPicPr>
        <p:blipFill>
          <a:blip r:embed="rId3">
            <a:alphaModFix/>
          </a:blip>
          <a:stretch>
            <a:fillRect/>
          </a:stretch>
        </p:blipFill>
        <p:spPr>
          <a:xfrm>
            <a:off x="429750" y="1199100"/>
            <a:ext cx="8311050" cy="337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7650" y="635575"/>
            <a:ext cx="7688700" cy="58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t>
            </a:r>
            <a:endParaRPr/>
          </a:p>
        </p:txBody>
      </p:sp>
      <p:sp>
        <p:nvSpPr>
          <p:cNvPr id="107" name="Google Shape;107;p16"/>
          <p:cNvSpPr txBox="1"/>
          <p:nvPr>
            <p:ph idx="1" type="body"/>
          </p:nvPr>
        </p:nvSpPr>
        <p:spPr>
          <a:xfrm>
            <a:off x="667375" y="1830200"/>
            <a:ext cx="7688700" cy="3243000"/>
          </a:xfrm>
          <a:prstGeom prst="rect">
            <a:avLst/>
          </a:prstGeom>
        </p:spPr>
        <p:txBody>
          <a:bodyPr anchorCtr="0" anchor="t" bIns="91425" lIns="91425" spcFirstLastPara="1" rIns="91425" wrap="square" tIns="91425">
            <a:noAutofit/>
          </a:bodyPr>
          <a:lstStyle/>
          <a:p>
            <a:pPr indent="0" lvl="0" marL="457200" rtl="0" algn="l">
              <a:lnSpc>
                <a:spcPct val="105000"/>
              </a:lnSpc>
              <a:spcBef>
                <a:spcPts val="0"/>
              </a:spcBef>
              <a:spcAft>
                <a:spcPts val="0"/>
              </a:spcAft>
              <a:buNone/>
            </a:pPr>
            <a:r>
              <a:rPr lang="en" sz="1800">
                <a:solidFill>
                  <a:schemeClr val="dk2"/>
                </a:solidFill>
              </a:rPr>
              <a:t>We took the dataset from mendeley data named “</a:t>
            </a:r>
            <a:r>
              <a:rPr lang="en" sz="1800">
                <a:solidFill>
                  <a:schemeClr val="dk2"/>
                </a:solidFill>
              </a:rPr>
              <a:t>Phishing</a:t>
            </a:r>
            <a:r>
              <a:rPr lang="en" sz="1800">
                <a:solidFill>
                  <a:schemeClr val="dk2"/>
                </a:solidFill>
              </a:rPr>
              <a:t> website Dataset”.</a:t>
            </a:r>
            <a:endParaRPr sz="1800">
              <a:solidFill>
                <a:schemeClr val="dk2"/>
              </a:solidFill>
            </a:endParaRPr>
          </a:p>
          <a:p>
            <a:pPr indent="0" lvl="0" marL="457200" rtl="0" algn="l">
              <a:lnSpc>
                <a:spcPct val="105000"/>
              </a:lnSpc>
              <a:spcBef>
                <a:spcPts val="1200"/>
              </a:spcBef>
              <a:spcAft>
                <a:spcPts val="0"/>
              </a:spcAft>
              <a:buNone/>
            </a:pPr>
            <a:r>
              <a:t/>
            </a:r>
            <a:endParaRPr sz="1800">
              <a:solidFill>
                <a:schemeClr val="dk2"/>
              </a:solidFill>
              <a:latin typeface="Georgia"/>
              <a:ea typeface="Georgia"/>
              <a:cs typeface="Georgia"/>
              <a:sym typeface="Georgia"/>
            </a:endParaRPr>
          </a:p>
          <a:p>
            <a:pPr indent="0" lvl="0" marL="457200" rtl="0" algn="l">
              <a:lnSpc>
                <a:spcPct val="105000"/>
              </a:lnSpc>
              <a:spcBef>
                <a:spcPts val="1200"/>
              </a:spcBef>
              <a:spcAft>
                <a:spcPts val="1200"/>
              </a:spcAft>
              <a:buNone/>
            </a:pPr>
            <a:r>
              <a:rPr lang="en" sz="1800">
                <a:solidFill>
                  <a:schemeClr val="dk2"/>
                </a:solidFill>
              </a:rPr>
              <a:t>There are </a:t>
            </a:r>
            <a:r>
              <a:rPr lang="en" sz="1800">
                <a:solidFill>
                  <a:schemeClr val="dk2"/>
                </a:solidFill>
              </a:rPr>
              <a:t>total</a:t>
            </a:r>
            <a:r>
              <a:rPr lang="en" sz="1800">
                <a:solidFill>
                  <a:schemeClr val="dk2"/>
                </a:solidFill>
              </a:rPr>
              <a:t> 111 features from  which 4 features namely </a:t>
            </a:r>
            <a:r>
              <a:rPr lang="en" sz="1800">
                <a:solidFill>
                  <a:schemeClr val="dk2"/>
                </a:solidFill>
                <a:highlight>
                  <a:srgbClr val="FFFFFF"/>
                </a:highlight>
              </a:rPr>
              <a:t>domain_in_ip,  server_client_domain,  email_in_url ,  domain_spf are categorical and rest is numerical</a:t>
            </a:r>
            <a:endParaRPr sz="1800">
              <a:solidFill>
                <a:schemeClr val="dk2"/>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graphicFrame>
        <p:nvGraphicFramePr>
          <p:cNvPr id="112" name="Google Shape;112;p17"/>
          <p:cNvGraphicFramePr/>
          <p:nvPr/>
        </p:nvGraphicFramePr>
        <p:xfrm>
          <a:off x="882200" y="1495535"/>
          <a:ext cx="3000000" cy="3000000"/>
        </p:xfrm>
        <a:graphic>
          <a:graphicData uri="http://schemas.openxmlformats.org/drawingml/2006/table">
            <a:tbl>
              <a:tblPr>
                <a:noFill/>
                <a:tableStyleId>{3833B0EA-978F-4502-A86B-722884693AC1}</a:tableStyleId>
              </a:tblPr>
              <a:tblGrid>
                <a:gridCol w="3619500"/>
                <a:gridCol w="3619500"/>
              </a:tblGrid>
              <a:tr h="637300">
                <a:tc>
                  <a:txBody>
                    <a:bodyPr/>
                    <a:lstStyle/>
                    <a:p>
                      <a:pPr indent="0" lvl="0" marL="0" rtl="0" algn="ctr">
                        <a:spcBef>
                          <a:spcPts val="0"/>
                        </a:spcBef>
                        <a:spcAft>
                          <a:spcPts val="0"/>
                        </a:spcAft>
                        <a:buNone/>
                      </a:pPr>
                      <a:r>
                        <a:rPr b="1" lang="en" sz="1600"/>
                        <a:t>Criteria</a:t>
                      </a:r>
                      <a:endParaRPr b="1" sz="1600"/>
                    </a:p>
                  </a:txBody>
                  <a:tcPr marT="91425" marB="91425" marR="91425" marL="91425">
                    <a:solidFill>
                      <a:srgbClr val="C9DAF8"/>
                    </a:solidFill>
                  </a:tcPr>
                </a:tc>
                <a:tc>
                  <a:txBody>
                    <a:bodyPr/>
                    <a:lstStyle/>
                    <a:p>
                      <a:pPr indent="0" lvl="0" marL="0" rtl="0" algn="ctr">
                        <a:spcBef>
                          <a:spcPts val="0"/>
                        </a:spcBef>
                        <a:spcAft>
                          <a:spcPts val="0"/>
                        </a:spcAft>
                        <a:buNone/>
                      </a:pPr>
                      <a:r>
                        <a:rPr b="1" lang="en" sz="1600"/>
                        <a:t>Features</a:t>
                      </a:r>
                      <a:endParaRPr b="1" sz="1600"/>
                    </a:p>
                  </a:txBody>
                  <a:tcPr marT="91425" marB="91425" marR="91425" marL="91425">
                    <a:solidFill>
                      <a:srgbClr val="C9DAF8"/>
                    </a:solidFill>
                  </a:tcPr>
                </a:tc>
              </a:tr>
              <a:tr h="960000">
                <a:tc>
                  <a:txBody>
                    <a:bodyPr/>
                    <a:lstStyle/>
                    <a:p>
                      <a:pPr indent="0" lvl="0" marL="0" rtl="0" algn="l">
                        <a:spcBef>
                          <a:spcPts val="0"/>
                        </a:spcBef>
                        <a:spcAft>
                          <a:spcPts val="0"/>
                        </a:spcAft>
                        <a:buNone/>
                      </a:pPr>
                      <a:r>
                        <a:rPr b="1" lang="en" sz="1250">
                          <a:highlight>
                            <a:srgbClr val="FFFFFF"/>
                          </a:highlight>
                        </a:rPr>
                        <a:t>URL based features</a:t>
                      </a:r>
                      <a:endParaRPr sz="1600"/>
                    </a:p>
                  </a:txBody>
                  <a:tcPr marT="91425" marB="91425" marR="91425" marL="91425"/>
                </a:tc>
                <a:tc>
                  <a:txBody>
                    <a:bodyPr/>
                    <a:lstStyle/>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Qty_dot_url,qty_hyphen_url,qty_underline_url, qty_slash_url, qty_questionmark_url,qty_equal_url,qty_at_</a:t>
                      </a:r>
                      <a:r>
                        <a:rPr lang="en" sz="1050">
                          <a:highlight>
                            <a:srgbClr val="FFFFFF"/>
                          </a:highlight>
                          <a:latin typeface="Courier New"/>
                          <a:ea typeface="Courier New"/>
                          <a:cs typeface="Courier New"/>
                          <a:sym typeface="Courier New"/>
                        </a:rPr>
                        <a:t>url, </a:t>
                      </a:r>
                      <a:r>
                        <a:rPr lang="en" sz="1000">
                          <a:latin typeface="Courier New"/>
                          <a:ea typeface="Courier New"/>
                          <a:cs typeface="Courier New"/>
                          <a:sym typeface="Courier New"/>
                        </a:rPr>
                        <a:t>length_url</a:t>
                      </a:r>
                      <a:endParaRPr/>
                    </a:p>
                  </a:txBody>
                  <a:tcPr marT="91425" marB="91425" marR="91425" marL="91425"/>
                </a:tc>
              </a:tr>
              <a:tr h="1465875">
                <a:tc>
                  <a:txBody>
                    <a:bodyPr/>
                    <a:lstStyle/>
                    <a:p>
                      <a:pPr indent="0" lvl="0" marL="0" rtl="0" algn="l">
                        <a:spcBef>
                          <a:spcPts val="0"/>
                        </a:spcBef>
                        <a:spcAft>
                          <a:spcPts val="0"/>
                        </a:spcAft>
                        <a:buNone/>
                      </a:pPr>
                      <a:r>
                        <a:rPr b="1" lang="en" sz="1250">
                          <a:highlight>
                            <a:srgbClr val="FFFFFF"/>
                          </a:highlight>
                        </a:rPr>
                        <a:t>Domain based features</a:t>
                      </a:r>
                      <a:endParaRPr sz="1600"/>
                    </a:p>
                  </a:txBody>
                  <a:tcPr marT="91425" marB="91425" marR="91425" marL="91425"/>
                </a:tc>
                <a:tc>
                  <a:txBody>
                    <a:bodyPr/>
                    <a:lstStyle/>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qty_dot_domain, qty_hyphen_domain, qty_underline_domain, qty_slash_domain, qty_questionmark_domain, qty_equal_domain, qty_at_domain, qty_and_domain, </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aphicFrame>
        <p:nvGraphicFramePr>
          <p:cNvPr id="117" name="Google Shape;117;p18"/>
          <p:cNvGraphicFramePr/>
          <p:nvPr/>
        </p:nvGraphicFramePr>
        <p:xfrm>
          <a:off x="952500" y="1324760"/>
          <a:ext cx="3000000" cy="3000000"/>
        </p:xfrm>
        <a:graphic>
          <a:graphicData uri="http://schemas.openxmlformats.org/drawingml/2006/table">
            <a:tbl>
              <a:tblPr>
                <a:noFill/>
                <a:tableStyleId>{3833B0EA-978F-4502-A86B-722884693AC1}</a:tableStyleId>
              </a:tblPr>
              <a:tblGrid>
                <a:gridCol w="3619500"/>
                <a:gridCol w="3619500"/>
              </a:tblGrid>
              <a:tr h="587075">
                <a:tc>
                  <a:txBody>
                    <a:bodyPr/>
                    <a:lstStyle/>
                    <a:p>
                      <a:pPr indent="0" lvl="0" marL="0" rtl="0" algn="ctr">
                        <a:spcBef>
                          <a:spcPts val="0"/>
                        </a:spcBef>
                        <a:spcAft>
                          <a:spcPts val="0"/>
                        </a:spcAft>
                        <a:buNone/>
                      </a:pPr>
                      <a:r>
                        <a:rPr b="1" lang="en" sz="1600"/>
                        <a:t>Criteria</a:t>
                      </a:r>
                      <a:endParaRPr b="1" sz="1600"/>
                    </a:p>
                  </a:txBody>
                  <a:tcPr marT="91425" marB="91425" marR="91425" marL="91425">
                    <a:solidFill>
                      <a:srgbClr val="C9DAF8"/>
                    </a:solidFill>
                  </a:tcPr>
                </a:tc>
                <a:tc>
                  <a:txBody>
                    <a:bodyPr/>
                    <a:lstStyle/>
                    <a:p>
                      <a:pPr indent="0" lvl="0" marL="0" rtl="0" algn="ctr">
                        <a:spcBef>
                          <a:spcPts val="0"/>
                        </a:spcBef>
                        <a:spcAft>
                          <a:spcPts val="0"/>
                        </a:spcAft>
                        <a:buNone/>
                      </a:pPr>
                      <a:r>
                        <a:rPr b="1" lang="en" sz="1600"/>
                        <a:t>Features</a:t>
                      </a:r>
                      <a:endParaRPr b="1" sz="1600"/>
                    </a:p>
                  </a:txBody>
                  <a:tcPr marT="91425" marB="91425" marR="91425" marL="91425">
                    <a:solidFill>
                      <a:srgbClr val="C9DAF8"/>
                    </a:solidFill>
                  </a:tcPr>
                </a:tc>
              </a:tr>
              <a:tr h="859525">
                <a:tc>
                  <a:txBody>
                    <a:bodyPr/>
                    <a:lstStyle/>
                    <a:p>
                      <a:pPr indent="0" lvl="0" marL="0" rtl="0" algn="l">
                        <a:spcBef>
                          <a:spcPts val="0"/>
                        </a:spcBef>
                        <a:spcAft>
                          <a:spcPts val="0"/>
                        </a:spcAft>
                        <a:buNone/>
                      </a:pPr>
                      <a:r>
                        <a:rPr b="1" lang="en" sz="1250">
                          <a:highlight>
                            <a:srgbClr val="FFFFFF"/>
                          </a:highlight>
                        </a:rPr>
                        <a:t>Directory related features </a:t>
                      </a:r>
                      <a:endParaRPr sz="1600"/>
                    </a:p>
                  </a:txBody>
                  <a:tcPr marT="91425" marB="91425" marR="91425" marL="91425"/>
                </a:tc>
                <a:tc>
                  <a:txBody>
                    <a:bodyPr/>
                    <a:lstStyle/>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qty_dot_directory, qty_hyphen_directory, qty_underline_directory, qty_slash_directory, qty_questionmark_directory, </a:t>
                      </a:r>
                      <a:endParaRPr sz="1050">
                        <a:highlight>
                          <a:srgbClr val="FFFFFF"/>
                        </a:highlight>
                        <a:latin typeface="Courier New"/>
                        <a:ea typeface="Courier New"/>
                        <a:cs typeface="Courier New"/>
                        <a:sym typeface="Courier New"/>
                      </a:endParaRPr>
                    </a:p>
                  </a:txBody>
                  <a:tcPr marT="91425" marB="91425" marR="91425" marL="91425"/>
                </a:tc>
              </a:tr>
              <a:tr h="354100">
                <a:tc>
                  <a:txBody>
                    <a:bodyPr/>
                    <a:lstStyle/>
                    <a:p>
                      <a:pPr indent="0" lvl="0" marL="0" rtl="0" algn="l">
                        <a:spcBef>
                          <a:spcPts val="0"/>
                        </a:spcBef>
                        <a:spcAft>
                          <a:spcPts val="0"/>
                        </a:spcAft>
                        <a:buNone/>
                      </a:pPr>
                      <a:r>
                        <a:rPr b="1" lang="en" sz="1250">
                          <a:highlight>
                            <a:srgbClr val="FFFFFF"/>
                          </a:highlight>
                        </a:rPr>
                        <a:t>File </a:t>
                      </a:r>
                      <a:r>
                        <a:rPr b="1" lang="en" sz="1250">
                          <a:highlight>
                            <a:srgbClr val="FFFFFF"/>
                          </a:highlight>
                        </a:rPr>
                        <a:t>related</a:t>
                      </a:r>
                      <a:r>
                        <a:rPr b="1" lang="en" sz="1250">
                          <a:highlight>
                            <a:srgbClr val="FFFFFF"/>
                          </a:highlight>
                        </a:rPr>
                        <a:t> features</a:t>
                      </a:r>
                      <a:endParaRPr sz="1600"/>
                    </a:p>
                  </a:txBody>
                  <a:tcPr marT="91425" marB="91425" marR="91425" marL="91425"/>
                </a:tc>
                <a:tc>
                  <a:txBody>
                    <a:bodyPr/>
                    <a:lstStyle/>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qty_dot_file, qty_hyphen_file, qty_underline_file, qty_slash_file, qty_questionmark_file, qty_equal_file, qty_at_file</a:t>
                      </a:r>
                      <a:endParaRPr sz="1000">
                        <a:latin typeface="Courier New"/>
                        <a:ea typeface="Courier New"/>
                        <a:cs typeface="Courier New"/>
                        <a:sym typeface="Courier New"/>
                      </a:endParaRPr>
                    </a:p>
                  </a:txBody>
                  <a:tcPr marT="91425" marB="91425" marR="91425" marL="91425"/>
                </a:tc>
              </a:tr>
              <a:tr h="533700">
                <a:tc>
                  <a:txBody>
                    <a:bodyPr/>
                    <a:lstStyle/>
                    <a:p>
                      <a:pPr indent="0" lvl="0" marL="0" rtl="0" algn="l">
                        <a:spcBef>
                          <a:spcPts val="0"/>
                        </a:spcBef>
                        <a:spcAft>
                          <a:spcPts val="0"/>
                        </a:spcAft>
                        <a:buNone/>
                      </a:pPr>
                      <a:r>
                        <a:rPr b="1" lang="en" sz="1250">
                          <a:highlight>
                            <a:srgbClr val="FFFFFF"/>
                          </a:highlight>
                        </a:rPr>
                        <a:t>URL Param related features</a:t>
                      </a:r>
                      <a:endParaRPr sz="1600"/>
                    </a:p>
                  </a:txBody>
                  <a:tcPr marT="91425" marB="91425" marR="91425" marL="91425"/>
                </a:tc>
                <a:tc>
                  <a:txBody>
                    <a:bodyPr/>
                    <a:lstStyle/>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qty_dot_params, qty_hyphen_params, qty_underline_params, qty_slash_params, qty_questionmark_params, qty_equal_params</a:t>
                      </a:r>
                      <a:endParaRPr sz="1050">
                        <a:highlight>
                          <a:srgbClr val="FFFFFF"/>
                        </a:highlight>
                        <a:latin typeface="Courier New"/>
                        <a:ea typeface="Courier New"/>
                        <a:cs typeface="Courier New"/>
                        <a:sym typeface="Courier New"/>
                      </a:endParaRPr>
                    </a:p>
                  </a:txBody>
                  <a:tcPr marT="91425" marB="91425" marR="91425" marL="91425"/>
                </a:tc>
              </a:tr>
              <a:tr h="533700">
                <a:tc>
                  <a:txBody>
                    <a:bodyPr/>
                    <a:lstStyle/>
                    <a:p>
                      <a:pPr indent="0" lvl="0" marL="0" rtl="0" algn="l">
                        <a:spcBef>
                          <a:spcPts val="0"/>
                        </a:spcBef>
                        <a:spcAft>
                          <a:spcPts val="0"/>
                        </a:spcAft>
                        <a:buNone/>
                      </a:pPr>
                      <a:r>
                        <a:rPr b="1" lang="en" sz="1250">
                          <a:highlight>
                            <a:srgbClr val="FFFFFF"/>
                          </a:highlight>
                        </a:rPr>
                        <a:t>Other parameters related to external services</a:t>
                      </a:r>
                      <a:endParaRPr b="1" sz="1250">
                        <a:highlight>
                          <a:srgbClr val="FFFFFF"/>
                        </a:highlight>
                      </a:endParaRPr>
                    </a:p>
                  </a:txBody>
                  <a:tcPr marT="91425" marB="91425" marR="91425" marL="91425"/>
                </a:tc>
                <a:tc>
                  <a:txBody>
                    <a:bodyPr/>
                    <a:lstStyle/>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email_in_url, time_response, domain_spf</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highlight>
                            <a:srgbClr val="FFFFFF"/>
                          </a:highlight>
                          <a:latin typeface="Courier New"/>
                          <a:ea typeface="Courier New"/>
                          <a:cs typeface="Courier New"/>
                          <a:sym typeface="Courier New"/>
                        </a:rPr>
                        <a:t>asn_ip, time_domain_activation, time_domain_expiration</a:t>
                      </a:r>
                      <a:endParaRPr sz="1050">
                        <a:highlight>
                          <a:srgbClr val="FFFFFF"/>
                        </a:highlight>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7650" y="624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40"/>
              <a:t>Data Visualization </a:t>
            </a:r>
            <a:endParaRPr sz="2340"/>
          </a:p>
        </p:txBody>
      </p:sp>
      <p:sp>
        <p:nvSpPr>
          <p:cNvPr id="123" name="Google Shape;123;p19"/>
          <p:cNvSpPr txBox="1"/>
          <p:nvPr/>
        </p:nvSpPr>
        <p:spPr>
          <a:xfrm>
            <a:off x="941800" y="2391150"/>
            <a:ext cx="3884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Relation between Time to live of the packet and number of IP resolved with respect to target variable. </a:t>
            </a:r>
            <a:endParaRPr>
              <a:latin typeface="Lato"/>
              <a:ea typeface="Lato"/>
              <a:cs typeface="Lato"/>
              <a:sym typeface="Lato"/>
            </a:endParaRPr>
          </a:p>
        </p:txBody>
      </p:sp>
      <p:sp>
        <p:nvSpPr>
          <p:cNvPr id="124" name="Google Shape;124;p19"/>
          <p:cNvSpPr txBox="1"/>
          <p:nvPr/>
        </p:nvSpPr>
        <p:spPr>
          <a:xfrm>
            <a:off x="1024000" y="3764850"/>
            <a:ext cx="3719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How having the SSL certificate affects to be the website phishing or not. </a:t>
            </a:r>
            <a:endParaRPr>
              <a:latin typeface="Lato"/>
              <a:ea typeface="Lato"/>
              <a:cs typeface="Lato"/>
              <a:sym typeface="Lato"/>
            </a:endParaRPr>
          </a:p>
        </p:txBody>
      </p:sp>
      <p:sp>
        <p:nvSpPr>
          <p:cNvPr id="125" name="Google Shape;125;p19"/>
          <p:cNvSpPr txBox="1"/>
          <p:nvPr/>
        </p:nvSpPr>
        <p:spPr>
          <a:xfrm>
            <a:off x="1024000" y="1375350"/>
            <a:ext cx="3036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Distribution of the dataset being phishing or not</a:t>
            </a:r>
            <a:endParaRPr>
              <a:latin typeface="Lato"/>
              <a:ea typeface="Lato"/>
              <a:cs typeface="Lato"/>
              <a:sym typeface="Lato"/>
            </a:endParaRPr>
          </a:p>
        </p:txBody>
      </p:sp>
      <p:pic>
        <p:nvPicPr>
          <p:cNvPr id="126" name="Google Shape;126;p19"/>
          <p:cNvPicPr preferRelativeResize="0"/>
          <p:nvPr/>
        </p:nvPicPr>
        <p:blipFill>
          <a:blip r:embed="rId3">
            <a:alphaModFix/>
          </a:blip>
          <a:stretch>
            <a:fillRect/>
          </a:stretch>
        </p:blipFill>
        <p:spPr>
          <a:xfrm>
            <a:off x="5030687" y="978400"/>
            <a:ext cx="3719700" cy="2856400"/>
          </a:xfrm>
          <a:prstGeom prst="rect">
            <a:avLst/>
          </a:prstGeom>
          <a:noFill/>
          <a:ln>
            <a:noFill/>
          </a:ln>
        </p:spPr>
      </p:pic>
      <p:pic>
        <p:nvPicPr>
          <p:cNvPr id="127" name="Google Shape;127;p19"/>
          <p:cNvPicPr preferRelativeResize="0"/>
          <p:nvPr/>
        </p:nvPicPr>
        <p:blipFill>
          <a:blip r:embed="rId4">
            <a:alphaModFix/>
          </a:blip>
          <a:stretch>
            <a:fillRect/>
          </a:stretch>
        </p:blipFill>
        <p:spPr>
          <a:xfrm>
            <a:off x="4831987" y="1048338"/>
            <a:ext cx="4117086" cy="2716525"/>
          </a:xfrm>
          <a:prstGeom prst="rect">
            <a:avLst/>
          </a:prstGeom>
          <a:noFill/>
          <a:ln>
            <a:noFill/>
          </a:ln>
        </p:spPr>
      </p:pic>
      <p:pic>
        <p:nvPicPr>
          <p:cNvPr id="128" name="Google Shape;128;p19"/>
          <p:cNvPicPr preferRelativeResize="0"/>
          <p:nvPr/>
        </p:nvPicPr>
        <p:blipFill>
          <a:blip r:embed="rId5">
            <a:alphaModFix/>
          </a:blip>
          <a:stretch>
            <a:fillRect/>
          </a:stretch>
        </p:blipFill>
        <p:spPr>
          <a:xfrm>
            <a:off x="4908100" y="1178513"/>
            <a:ext cx="4253675" cy="278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29450" y="631100"/>
            <a:ext cx="7688700" cy="5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Data </a:t>
            </a:r>
            <a:r>
              <a:rPr lang="en" sz="2300"/>
              <a:t>Visualization </a:t>
            </a:r>
            <a:endParaRPr sz="2300"/>
          </a:p>
        </p:txBody>
      </p:sp>
      <p:sp>
        <p:nvSpPr>
          <p:cNvPr id="134" name="Google Shape;134;p20"/>
          <p:cNvSpPr txBox="1"/>
          <p:nvPr/>
        </p:nvSpPr>
        <p:spPr>
          <a:xfrm>
            <a:off x="823900" y="1494800"/>
            <a:ext cx="3091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Mutual Relationship in domain related feature. </a:t>
            </a:r>
            <a:endParaRPr>
              <a:latin typeface="Lato"/>
              <a:ea typeface="Lato"/>
              <a:cs typeface="Lato"/>
              <a:sym typeface="Lato"/>
            </a:endParaRPr>
          </a:p>
        </p:txBody>
      </p:sp>
      <p:pic>
        <p:nvPicPr>
          <p:cNvPr id="135" name="Google Shape;135;p20"/>
          <p:cNvPicPr preferRelativeResize="0"/>
          <p:nvPr/>
        </p:nvPicPr>
        <p:blipFill>
          <a:blip r:embed="rId3">
            <a:alphaModFix/>
          </a:blip>
          <a:stretch>
            <a:fillRect/>
          </a:stretch>
        </p:blipFill>
        <p:spPr>
          <a:xfrm>
            <a:off x="3915325" y="835675"/>
            <a:ext cx="4959275" cy="4201901"/>
          </a:xfrm>
          <a:prstGeom prst="rect">
            <a:avLst/>
          </a:prstGeom>
          <a:noFill/>
          <a:ln>
            <a:noFill/>
          </a:ln>
        </p:spPr>
      </p:pic>
      <p:sp>
        <p:nvSpPr>
          <p:cNvPr id="136" name="Google Shape;136;p20"/>
          <p:cNvSpPr txBox="1"/>
          <p:nvPr/>
        </p:nvSpPr>
        <p:spPr>
          <a:xfrm>
            <a:off x="824125" y="2483475"/>
            <a:ext cx="3091200" cy="1262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highlight>
                  <a:schemeClr val="lt1"/>
                </a:highlight>
                <a:latin typeface="Lato"/>
                <a:ea typeface="Lato"/>
                <a:cs typeface="Lato"/>
                <a:sym typeface="Lato"/>
              </a:rPr>
              <a:t>As the length of parameters are increased it is more likely to be the phishing URL</a:t>
            </a:r>
            <a:endParaRPr>
              <a:latin typeface="Lato"/>
              <a:ea typeface="Lato"/>
              <a:cs typeface="Lato"/>
              <a:sym typeface="Lato"/>
            </a:endParaRPr>
          </a:p>
        </p:txBody>
      </p:sp>
      <p:pic>
        <p:nvPicPr>
          <p:cNvPr id="137" name="Google Shape;137;p20"/>
          <p:cNvPicPr preferRelativeResize="0"/>
          <p:nvPr/>
        </p:nvPicPr>
        <p:blipFill>
          <a:blip r:embed="rId4">
            <a:alphaModFix/>
          </a:blip>
          <a:stretch>
            <a:fillRect/>
          </a:stretch>
        </p:blipFill>
        <p:spPr>
          <a:xfrm>
            <a:off x="4206500" y="819800"/>
            <a:ext cx="4251550" cy="1965599"/>
          </a:xfrm>
          <a:prstGeom prst="rect">
            <a:avLst/>
          </a:prstGeom>
          <a:noFill/>
          <a:ln>
            <a:noFill/>
          </a:ln>
        </p:spPr>
      </p:pic>
      <p:pic>
        <p:nvPicPr>
          <p:cNvPr id="138" name="Google Shape;138;p20"/>
          <p:cNvPicPr preferRelativeResize="0"/>
          <p:nvPr/>
        </p:nvPicPr>
        <p:blipFill>
          <a:blip r:embed="rId5">
            <a:alphaModFix/>
          </a:blip>
          <a:stretch>
            <a:fillRect/>
          </a:stretch>
        </p:blipFill>
        <p:spPr>
          <a:xfrm>
            <a:off x="4084200" y="2871875"/>
            <a:ext cx="4496150" cy="2271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 presetSubtype="0">
                                  <p:stCondLst>
                                    <p:cond delay="0"/>
                                  </p:stCondLst>
                                  <p:childTnLst>
                                    <p:set>
                                      <p:cBhvr>
                                        <p:cTn dur="1" fill="hold">
                                          <p:stCondLst>
                                            <p:cond delay="1000"/>
                                          </p:stCondLst>
                                        </p:cTn>
                                        <p:tgtEl>
                                          <p:spTgt spid="1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729450" y="600275"/>
            <a:ext cx="7688700" cy="58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Data Visualization </a:t>
            </a:r>
            <a:endParaRPr sz="2300"/>
          </a:p>
        </p:txBody>
      </p:sp>
      <p:pic>
        <p:nvPicPr>
          <p:cNvPr id="144" name="Google Shape;144;p21"/>
          <p:cNvPicPr preferRelativeResize="0"/>
          <p:nvPr/>
        </p:nvPicPr>
        <p:blipFill>
          <a:blip r:embed="rId3">
            <a:alphaModFix/>
          </a:blip>
          <a:stretch>
            <a:fillRect/>
          </a:stretch>
        </p:blipFill>
        <p:spPr>
          <a:xfrm>
            <a:off x="600250" y="1917125"/>
            <a:ext cx="8333177" cy="3120449"/>
          </a:xfrm>
          <a:prstGeom prst="rect">
            <a:avLst/>
          </a:prstGeom>
          <a:noFill/>
          <a:ln>
            <a:noFill/>
          </a:ln>
        </p:spPr>
      </p:pic>
      <p:pic>
        <p:nvPicPr>
          <p:cNvPr id="145" name="Google Shape;145;p21"/>
          <p:cNvPicPr preferRelativeResize="0"/>
          <p:nvPr/>
        </p:nvPicPr>
        <p:blipFill>
          <a:blip r:embed="rId4">
            <a:alphaModFix/>
          </a:blip>
          <a:stretch>
            <a:fillRect/>
          </a:stretch>
        </p:blipFill>
        <p:spPr>
          <a:xfrm>
            <a:off x="629650" y="1782852"/>
            <a:ext cx="8274351" cy="3120450"/>
          </a:xfrm>
          <a:prstGeom prst="rect">
            <a:avLst/>
          </a:prstGeom>
          <a:noFill/>
          <a:ln>
            <a:noFill/>
          </a:ln>
        </p:spPr>
      </p:pic>
      <p:sp>
        <p:nvSpPr>
          <p:cNvPr id="146" name="Google Shape;146;p21"/>
          <p:cNvSpPr txBox="1"/>
          <p:nvPr/>
        </p:nvSpPr>
        <p:spPr>
          <a:xfrm>
            <a:off x="882750" y="1353550"/>
            <a:ext cx="4554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Many Domain related columns having constant value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